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E869CFA-716E-4724-AFFC-6B2FC3AAF1E3}" type="datetimeFigureOut">
              <a:rPr lang="en-US" smtClean="0"/>
              <a:t>12/11/2025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98C3988-A4AC-465A-BF13-F6A3F746F4F0}"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869CFA-716E-4724-AFFC-6B2FC3AAF1E3}"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C3988-A4AC-465A-BF13-F6A3F746F4F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869CFA-716E-4724-AFFC-6B2FC3AAF1E3}"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C3988-A4AC-465A-BF13-F6A3F746F4F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E869CFA-716E-4724-AFFC-6B2FC3AAF1E3}"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C3988-A4AC-465A-BF13-F6A3F746F4F0}"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869CFA-716E-4724-AFFC-6B2FC3AAF1E3}" type="datetimeFigureOut">
              <a:rPr lang="en-US" smtClean="0"/>
              <a:t>12/11/2025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98C3988-A4AC-465A-BF13-F6A3F746F4F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E869CFA-716E-4724-AFFC-6B2FC3AAF1E3}"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C3988-A4AC-465A-BF13-F6A3F746F4F0}"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E869CFA-716E-4724-AFFC-6B2FC3AAF1E3}"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8C3988-A4AC-465A-BF13-F6A3F746F4F0}"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869CFA-716E-4724-AFFC-6B2FC3AAF1E3}"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8C3988-A4AC-465A-BF13-F6A3F746F4F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69CFA-716E-4724-AFFC-6B2FC3AAF1E3}"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8C3988-A4AC-465A-BF13-F6A3F746F4F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869CFA-716E-4724-AFFC-6B2FC3AAF1E3}"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C3988-A4AC-465A-BF13-F6A3F746F4F0}"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869CFA-716E-4724-AFFC-6B2FC3AAF1E3}" type="datetimeFigureOut">
              <a:rPr lang="en-US" smtClean="0"/>
              <a:t>12/11/2025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98C3988-A4AC-465A-BF13-F6A3F746F4F0}"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E869CFA-716E-4724-AFFC-6B2FC3AAF1E3}" type="datetimeFigureOut">
              <a:rPr lang="en-US" smtClean="0"/>
              <a:t>12/11/2025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98C3988-A4AC-465A-BF13-F6A3F746F4F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Research- Meaning &amp; </a:t>
            </a:r>
            <a:r>
              <a:rPr lang="en-US" b="1" dirty="0" err="1" smtClean="0"/>
              <a:t>Charateristics</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a:buNone/>
            </a:pPr>
            <a:r>
              <a:rPr lang="en-US" dirty="0" smtClean="0"/>
              <a:t>Re(search), knowing and predicting reality  </a:t>
            </a:r>
          </a:p>
          <a:p>
            <a:pPr algn="just">
              <a:buNone/>
            </a:pPr>
            <a:r>
              <a:rPr lang="en-US" dirty="0" smtClean="0"/>
              <a:t>Asking questions, systematically seeking answers, understanding the phenomenon using critical thinking articulating the ideas, information or evidence. </a:t>
            </a:r>
          </a:p>
          <a:p>
            <a:pPr marL="514350" indent="-514350" algn="just">
              <a:buAutoNum type="arabicParenBoth"/>
            </a:pPr>
            <a:r>
              <a:rPr lang="en-US" dirty="0" smtClean="0"/>
              <a:t>Create knowledge, technology, practices, policies </a:t>
            </a:r>
          </a:p>
          <a:p>
            <a:pPr marL="514350" indent="-514350" algn="just">
              <a:buAutoNum type="arabicParenBoth"/>
            </a:pPr>
            <a:r>
              <a:rPr lang="en-US" dirty="0" smtClean="0"/>
              <a:t>Aware about these, interventions </a:t>
            </a:r>
          </a:p>
          <a:p>
            <a:pPr marL="514350" indent="-514350" algn="just">
              <a:buAutoNum type="arabicParenBoth"/>
            </a:pPr>
            <a:r>
              <a:rPr lang="en-US" dirty="0" smtClean="0"/>
              <a:t>Welfare of humanity </a:t>
            </a:r>
          </a:p>
          <a:p>
            <a:pPr marL="514350" indent="-514350" algn="just">
              <a:buNone/>
            </a:pPr>
            <a:r>
              <a:rPr lang="en-US" dirty="0" smtClean="0"/>
              <a:t>Rigorous, systematic, verifiable (society, culture is changing, so verifiable of core findings ), empirical, critical </a:t>
            </a:r>
          </a:p>
          <a:p>
            <a:pPr marL="514350" indent="-514350" algn="just">
              <a:buNone/>
            </a:pPr>
            <a:r>
              <a:rPr lang="en-US" dirty="0" smtClean="0"/>
              <a:t>Research methodology (RM) is an independent framework that includes skills in doing research and discovering knowledge in all branches of Humanities, natural, social or management sciences.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buNone/>
            </a:pPr>
            <a:r>
              <a:rPr lang="en-US" dirty="0"/>
              <a:t>Research comprises two different words, “Re” and “Search”. ‘Re’ implies a repetitive or iterative process, whereas ‘search’ signifies conducting a comprehensive examination or looking over carefully to find something. Various researchers have defined research in different ways because of its expansive scope. In general, researchers define research as a scientific process that establishes and/or validates new facts, ideas, and theories across diverse domains of knowledge. The research aims at adding to the existing stock of knowledge for the betterment of the world.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Characteristics of Good Research</a:t>
            </a:r>
            <a:endParaRPr lang="en-US" dirty="0"/>
          </a:p>
        </p:txBody>
      </p:sp>
      <p:sp>
        <p:nvSpPr>
          <p:cNvPr id="3" name="Content Placeholder 2"/>
          <p:cNvSpPr>
            <a:spLocks noGrp="1"/>
          </p:cNvSpPr>
          <p:nvPr>
            <p:ph sz="quarter" idx="1"/>
          </p:nvPr>
        </p:nvSpPr>
        <p:spPr/>
        <p:txBody>
          <a:bodyPr>
            <a:normAutofit fontScale="77500" lnSpcReduction="20000"/>
          </a:bodyPr>
          <a:lstStyle/>
          <a:p>
            <a:pPr algn="just" fontAlgn="base">
              <a:buNone/>
            </a:pPr>
            <a:r>
              <a:rPr lang="en-US" dirty="0" smtClean="0"/>
              <a:t>A </a:t>
            </a:r>
            <a:r>
              <a:rPr lang="en-US" dirty="0"/>
              <a:t>good research should qualify in the following essential criteria:</a:t>
            </a:r>
          </a:p>
          <a:p>
            <a:pPr algn="just" fontAlgn="base">
              <a:buNone/>
            </a:pPr>
            <a:r>
              <a:rPr lang="en-US" b="1" dirty="0"/>
              <a:t>1) Ethically Conducted</a:t>
            </a:r>
          </a:p>
          <a:p>
            <a:pPr algn="just" fontAlgn="base">
              <a:buNone/>
            </a:pPr>
            <a:r>
              <a:rPr lang="en-US" dirty="0"/>
              <a:t>A researcher should abide by the ethical standards laid down to conduct research accurately. Researchers must thoroughly examine, explain, and document both the research data and the limiting factors. This practice ensures transparency with the readers. The data should remain unaltered to accurately reflect the findings. The researchers must document the results of the study comprehensively.</a:t>
            </a:r>
          </a:p>
          <a:p>
            <a:pPr algn="just" fontAlgn="base">
              <a:buNone/>
            </a:pPr>
            <a:r>
              <a:rPr lang="en-US" b="1" dirty="0"/>
              <a:t>2) Reliability</a:t>
            </a:r>
          </a:p>
          <a:p>
            <a:pPr algn="just" fontAlgn="base">
              <a:buNone/>
            </a:pPr>
            <a:r>
              <a:rPr lang="en-US" dirty="0"/>
              <a:t>Reliability refers to the repeatability of a research, tool, procedure, or instrument. The degree of reliability of a research study depends on the consistency of its findings. Researchers determine the reliability of their work by observing consistent results under similar conditions and procedures. For example, a researcher may study the effect of a course written in English on the final grades of a group of students. To ensure the reliability of the study’s findings, researchers can replicate the study with a different group of students and achieve consistent results</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just" fontAlgn="base">
              <a:buNone/>
            </a:pPr>
            <a:r>
              <a:rPr lang="en-US" b="1" dirty="0" smtClean="0"/>
              <a:t>3) Clearly Defined Objectives</a:t>
            </a:r>
          </a:p>
          <a:p>
            <a:pPr algn="just" fontAlgn="base">
              <a:buNone/>
            </a:pPr>
            <a:r>
              <a:rPr lang="en-US" dirty="0" smtClean="0"/>
              <a:t>Researchers must clearly define the objectives of a research study. Well-defined research objectives provide researchers with a clear roadmap to follow. It helps the researchers to determine the type of data required to efficiently conduct the research.</a:t>
            </a:r>
          </a:p>
          <a:p>
            <a:pPr algn="just" fontAlgn="base">
              <a:buNone/>
            </a:pPr>
            <a:r>
              <a:rPr lang="en-US" b="1" dirty="0" smtClean="0"/>
              <a:t>4) Accuracy</a:t>
            </a:r>
          </a:p>
          <a:p>
            <a:pPr algn="just" fontAlgn="base">
              <a:buNone/>
            </a:pPr>
            <a:r>
              <a:rPr lang="en-US" dirty="0" smtClean="0"/>
              <a:t>Accurate research occurs when the research process, instruments, and tools interconnect seamlessly. It verifies that researchers are appropriately selecting their research tools. For example, Observation is the recommended data collection method when researching mental patients, as it helps overcome the challenge of potential inaccuracy in questionnaires or interviews.</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fontAlgn="base">
              <a:buNone/>
            </a:pPr>
            <a:r>
              <a:rPr lang="en-US" b="1" dirty="0" smtClean="0"/>
              <a:t>5) Flexibility</a:t>
            </a:r>
          </a:p>
          <a:p>
            <a:pPr algn="just" fontAlgn="base">
              <a:buNone/>
            </a:pPr>
            <a:r>
              <a:rPr lang="en-US" dirty="0" smtClean="0"/>
              <a:t>Research involves re-examining the data till correct findings arrive. This is possible only if the research approach is flexible. There should always be scope to add on significant data or modify existing data as needed.</a:t>
            </a:r>
          </a:p>
          <a:p>
            <a:pPr algn="just" fontAlgn="base">
              <a:buNone/>
            </a:pPr>
            <a:r>
              <a:rPr lang="en-US" b="1" dirty="0" smtClean="0"/>
              <a:t>6) </a:t>
            </a:r>
            <a:r>
              <a:rPr lang="en-US" b="1" dirty="0" err="1" smtClean="0"/>
              <a:t>Generalisable</a:t>
            </a:r>
            <a:r>
              <a:rPr lang="en-US" b="1" dirty="0" smtClean="0"/>
              <a:t> Results</a:t>
            </a:r>
          </a:p>
          <a:p>
            <a:pPr algn="just" fontAlgn="base">
              <a:buNone/>
            </a:pPr>
            <a:r>
              <a:rPr lang="en-US" dirty="0" smtClean="0"/>
              <a:t>The degree to which the result of research can be applied to a bigger population is called </a:t>
            </a:r>
            <a:r>
              <a:rPr lang="en-US" dirty="0" err="1" smtClean="0"/>
              <a:t>generalisability</a:t>
            </a:r>
            <a:r>
              <a:rPr lang="en-US" dirty="0" smtClean="0"/>
              <a:t>. While carrying a research, the researcher selects a small sample from a target population. Hence, the sample and the research findings accurately reflect the characteristics of the target population. If the research results can be applied to other samples from a similar population, then the research findings can be considered </a:t>
            </a:r>
            <a:r>
              <a:rPr lang="en-US" dirty="0" err="1" smtClean="0"/>
              <a:t>generalisable</a:t>
            </a:r>
            <a:r>
              <a:rPr lang="en-US"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pPr algn="just" fontAlgn="base">
              <a:buNone/>
            </a:pPr>
            <a:r>
              <a:rPr lang="en-US" b="1" dirty="0" smtClean="0"/>
              <a:t>7) Validity</a:t>
            </a:r>
          </a:p>
          <a:p>
            <a:pPr algn="just" fontAlgn="base">
              <a:buNone/>
            </a:pPr>
            <a:r>
              <a:rPr lang="en-US" dirty="0" smtClean="0"/>
              <a:t>Validity is a measure of the applicability of the research. It refers to the suitability and efficiency of the research instrument or procedure regarding the research problem. Validity measures the accuracy of an instrument in measuring the problem. It is a measurement of the applicability of the research. Validity is the basis of deciding whether a research conclusion, assumption, or proposition is true or false. The validity of research is maintained by clearly defining the concepts involved.</a:t>
            </a:r>
          </a:p>
          <a:p>
            <a:pPr algn="just" fontAlgn="base">
              <a:buNone/>
            </a:pPr>
            <a:r>
              <a:rPr lang="en-US" b="1" dirty="0" smtClean="0"/>
              <a:t>8) Credibility of Sources</a:t>
            </a:r>
          </a:p>
          <a:p>
            <a:pPr algn="just" fontAlgn="base">
              <a:buNone/>
            </a:pPr>
            <a:r>
              <a:rPr lang="en-US" dirty="0" smtClean="0"/>
              <a:t>Credibility means that the research data should be taken from trustworthy sources. Although the use of secondary data in research allows the researcher to complete the research within the timeframe, he loses credibility, as the secondary data are usually manipulated and hence relying exclusively on it can lead to erroneous and faulty research conclusions. A researcher should try to use primary data to the greatest extent feasible. If primary data is not available, then a specific amount of secondary data can be used. However, conducting research completely based on secondary data can harm the credibility of the research.</a:t>
            </a:r>
          </a:p>
          <a:p>
            <a:pPr algn="just">
              <a:buNone/>
            </a:pPr>
            <a:endParaRPr lang="en-US" dirty="0" smtClean="0"/>
          </a:p>
          <a:p>
            <a:pPr algn="just">
              <a:buNone/>
            </a:pPr>
            <a:endParaRPr lang="en-US" dirty="0" smtClean="0"/>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TotalTime>
  <Words>602</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Research- Meaning &amp; Charateristics</vt:lpstr>
      <vt:lpstr>Slide 2</vt:lpstr>
      <vt:lpstr>Slide 3</vt:lpstr>
      <vt:lpstr>Characteristics of Good Research</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Meaning &amp; Charateristics</dc:title>
  <dc:creator>Hp</dc:creator>
  <cp:lastModifiedBy>Hp</cp:lastModifiedBy>
  <cp:revision>1</cp:revision>
  <dcterms:created xsi:type="dcterms:W3CDTF">2025-12-11T07:08:13Z</dcterms:created>
  <dcterms:modified xsi:type="dcterms:W3CDTF">2025-12-11T07:09:29Z</dcterms:modified>
</cp:coreProperties>
</file>